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3" r:id="rId1"/>
  </p:sldMasterIdLst>
  <p:notesMasterIdLst>
    <p:notesMasterId r:id="rId3"/>
  </p:notesMasterIdLst>
  <p:handoutMasterIdLst>
    <p:handoutMasterId r:id="rId4"/>
  </p:handoutMasterIdLst>
  <p:sldIdLst>
    <p:sldId id="259" r:id="rId2"/>
  </p:sldIdLst>
  <p:sldSz cx="7775575" cy="10907713"/>
  <p:notesSz cx="6797675" cy="9926638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5050"/>
    <a:srgbClr val="FF9900"/>
    <a:srgbClr val="FF6699"/>
    <a:srgbClr val="3A1D00"/>
    <a:srgbClr val="CC0000"/>
    <a:srgbClr val="5A1B02"/>
    <a:srgbClr val="A50021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981" autoAdjust="0"/>
  </p:normalViewPr>
  <p:slideViewPr>
    <p:cSldViewPr snapToGrid="0">
      <p:cViewPr varScale="1">
        <p:scale>
          <a:sx n="41" d="100"/>
          <a:sy n="41" d="100"/>
        </p:scale>
        <p:origin x="1638" y="6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5DDF4233-E854-4D5C-83FF-52511F9863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0FDB5F-5A18-4998-A8B5-CDCE2B3BEE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C059E-B5F5-42C4-8640-0978CAF66044}" type="datetimeFigureOut">
              <a:rPr kumimoji="1" lang="ja-JP" altLang="en-US" smtClean="0"/>
              <a:t>2024/12/10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AEA9AA8-5234-44BD-9213-7ABDA8EBAD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BD40AF4-AF99-48A0-968A-C224888442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E93C8-2D49-41B3-BD8A-57E20C5290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349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t>2024/12/10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39838"/>
            <a:ext cx="23876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7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17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2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71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8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4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1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66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9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79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3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571" y="580737"/>
            <a:ext cx="6706433" cy="2108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571" y="2903673"/>
            <a:ext cx="6706433" cy="692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571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5659" y="10109836"/>
            <a:ext cx="2624257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1500" y="10109836"/>
            <a:ext cx="1749504" cy="580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777514" rtl="0" eaLnBrk="1" latinLnBrk="0" hangingPunct="1">
        <a:lnSpc>
          <a:spcPct val="90000"/>
        </a:lnSpc>
        <a:spcBef>
          <a:spcPct val="0"/>
        </a:spcBef>
        <a:buNone/>
        <a:defRPr kumimoji="1" sz="37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79" indent="-194379" algn="l" defTabSz="777514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kumimoji="1" sz="2381" kern="1200">
          <a:solidFill>
            <a:schemeClr val="tx1"/>
          </a:solidFill>
          <a:latin typeface="+mn-lt"/>
          <a:ea typeface="+mn-ea"/>
          <a:cs typeface="+mn-cs"/>
        </a:defRPr>
      </a:lvl1pPr>
      <a:lvl2pPr marL="5831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971893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360650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749407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mac-share\塚本\アスクルばらしたpng\CAFE\CAFE_1+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20"/>
            <a:ext cx="7775575" cy="1090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\mac-share\塚本\アスクルばらしたpng\CAFE\CAF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4" y="6920517"/>
            <a:ext cx="4546224" cy="27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ERVER\mac-share\塚本\アスクルばらしたpng\CAFE\CAFE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4" y="8256509"/>
            <a:ext cx="3768476" cy="5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22434" y="4852149"/>
            <a:ext cx="6991159" cy="2130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>
                <a:latin typeface="小塚明朝 Pr6N B" pitchFamily="18" charset="-128"/>
                <a:ea typeface="小塚明朝 Pr6N B" pitchFamily="18" charset="-128"/>
              </a:rPr>
              <a:t>　</a:t>
            </a:r>
            <a:r>
              <a:rPr lang="ja-JP" altLang="en-US" sz="1800" dirty="0">
                <a:latin typeface="小塚明朝 Pr6N B" pitchFamily="18" charset="-128"/>
                <a:ea typeface="小塚明朝 Pr6N B" pitchFamily="18" charset="-128"/>
              </a:rPr>
              <a:t>長岡京市では市民協働による「みどりで笑顔のまちづくり」を進めています。清掃や緑化活動（花植など）を応援して下さるボランティアを募集します。</a:t>
            </a:r>
            <a:r>
              <a:rPr lang="en-US" altLang="ja-JP" sz="1800" dirty="0">
                <a:latin typeface="小塚明朝 Pr6N B" pitchFamily="18" charset="-128"/>
                <a:ea typeface="小塚明朝 Pr6N B" pitchFamily="18" charset="-128"/>
              </a:rPr>
              <a:t>R6.11</a:t>
            </a:r>
            <a:r>
              <a:rPr lang="ja-JP" altLang="en-US" sz="1800" dirty="0">
                <a:latin typeface="小塚明朝 Pr6N B" pitchFamily="18" charset="-128"/>
                <a:ea typeface="小塚明朝 Pr6N B" pitchFamily="18" charset="-128"/>
              </a:rPr>
              <a:t>月現在</a:t>
            </a:r>
            <a:r>
              <a:rPr lang="en-US" altLang="ja-JP" sz="1800" dirty="0">
                <a:latin typeface="小塚明朝 Pr6N B" pitchFamily="18" charset="-128"/>
                <a:ea typeface="小塚明朝 Pr6N B" pitchFamily="18" charset="-128"/>
              </a:rPr>
              <a:t>106</a:t>
            </a:r>
            <a:r>
              <a:rPr lang="ja-JP" altLang="en-US" sz="1800" dirty="0">
                <a:latin typeface="小塚明朝 Pr6N B" pitchFamily="18" charset="-128"/>
                <a:ea typeface="小塚明朝 Pr6N B" pitchFamily="18" charset="-128"/>
              </a:rPr>
              <a:t>団体、</a:t>
            </a:r>
            <a:r>
              <a:rPr lang="en-US" altLang="ja-JP" sz="1800" dirty="0">
                <a:latin typeface="小塚明朝 Pr6N B" pitchFamily="18" charset="-128"/>
                <a:ea typeface="小塚明朝 Pr6N B" pitchFamily="18" charset="-128"/>
              </a:rPr>
              <a:t>1268</a:t>
            </a:r>
            <a:r>
              <a:rPr lang="ja-JP" altLang="en-US" sz="1800" dirty="0">
                <a:latin typeface="小塚明朝 Pr6N B" pitchFamily="18" charset="-128"/>
                <a:ea typeface="小塚明朝 Pr6N B" pitchFamily="18" charset="-128"/>
              </a:rPr>
              <a:t>名（長岡京市人口の約</a:t>
            </a:r>
            <a:r>
              <a:rPr lang="en-US" altLang="ja-JP" sz="1800" dirty="0">
                <a:latin typeface="小塚明朝 Pr6N B" pitchFamily="18" charset="-128"/>
                <a:ea typeface="小塚明朝 Pr6N B" pitchFamily="18" charset="-128"/>
              </a:rPr>
              <a:t>1.5</a:t>
            </a:r>
            <a:r>
              <a:rPr lang="ja-JP" altLang="en-US" sz="1800" dirty="0">
                <a:latin typeface="小塚明朝 Pr6N B" pitchFamily="18" charset="-128"/>
                <a:ea typeface="小塚明朝 Pr6N B" pitchFamily="18" charset="-128"/>
              </a:rPr>
              <a:t>％）の方が登録し、市の環境美化と笑顔のまちづくりにご協力いただいております。</a:t>
            </a:r>
          </a:p>
        </p:txBody>
      </p:sp>
      <p:pic>
        <p:nvPicPr>
          <p:cNvPr id="1030" name="Picture 6" descr="\\SERVER\mac-share\塚本\アスクルばらしたpng\CAFE\CAFE_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2" y="7459790"/>
            <a:ext cx="3682712" cy="1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836441" y="7614601"/>
            <a:ext cx="162897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●</a:t>
            </a:r>
            <a:r>
              <a:rPr lang="en-US" altLang="ja-JP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人以上の団体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836441" y="7896587"/>
            <a:ext cx="2108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●企業や事業所グループ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465413" y="7613143"/>
            <a:ext cx="210506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●自治会やスポーツ団体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3117229" y="7903306"/>
            <a:ext cx="10470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500" dirty="0">
                <a:latin typeface="Meiryo UI" panose="020B0604030504040204" pitchFamily="50" charset="-128"/>
                <a:ea typeface="Meiryo UI" panose="020B0604030504040204" pitchFamily="50" charset="-128"/>
              </a:rPr>
              <a:t>●家族など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847166" y="8205881"/>
            <a:ext cx="3829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お問い合わせ　　</a:t>
            </a:r>
            <a:r>
              <a:rPr lang="ja-JP" altLang="en-US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緑の協会</a:t>
            </a:r>
            <a:endParaRPr lang="en-US" altLang="ja-JP" sz="1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または</a:t>
            </a:r>
            <a:r>
              <a:rPr lang="ja-JP" altLang="en-US" sz="1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長岡京市公園緑地課へ</a:t>
            </a:r>
            <a:endParaRPr lang="ja-JP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828682" y="8819916"/>
            <a:ext cx="392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サポーター支援として花苗提供や道具の貸出、</a:t>
            </a:r>
            <a:endParaRPr lang="en-US" altLang="ja-JP" sz="1400" dirty="0">
              <a:solidFill>
                <a:srgbClr val="3A1D00"/>
              </a:solidFill>
              <a:latin typeface="小塚明朝 Pr6N B" pitchFamily="18" charset="-128"/>
              <a:ea typeface="小塚明朝 Pr6N B" pitchFamily="18" charset="-128"/>
            </a:endParaRPr>
          </a:p>
          <a:p>
            <a:r>
              <a:rPr lang="ja-JP" altLang="en-US" sz="1400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保険をご用意します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754616" y="9491822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b="1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公益財団法人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70336" y="9717723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長岡京市緑の協会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385367" y="10391725"/>
            <a:ext cx="43511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■緑の協会　〒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617-0812</a:t>
            </a:r>
            <a:r>
              <a:rPr lang="zh-TW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京都府長岡京市長法寺谷田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番地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829170" y="10370225"/>
            <a:ext cx="2946405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■長岡京市　公園緑地課　公園管理係</a:t>
            </a:r>
            <a:endParaRPr lang="en-US" altLang="ja-JP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</a:pP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電話　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075-955-9716</a:t>
            </a:r>
          </a:p>
          <a:p>
            <a:pPr>
              <a:lnSpc>
                <a:spcPts val="1800"/>
              </a:lnSpc>
            </a:pPr>
            <a:endParaRPr lang="ja-JP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355560" y="9147174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/>
              <a:t>地図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371973" y="957971"/>
            <a:ext cx="70542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6000" b="1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みどりのサポーター</a:t>
            </a:r>
            <a:endParaRPr lang="en-US" altLang="ja-JP" sz="6000" b="1" dirty="0">
              <a:solidFill>
                <a:srgbClr val="3A1D00"/>
              </a:solidFill>
              <a:latin typeface="小塚明朝 Pr6N B" pitchFamily="18" charset="-128"/>
              <a:ea typeface="小塚明朝 Pr6N B" pitchFamily="18" charset="-128"/>
            </a:endParaRPr>
          </a:p>
          <a:p>
            <a:pPr algn="ctr"/>
            <a:r>
              <a:rPr lang="ja-JP" altLang="en-US" sz="6000" b="1" dirty="0">
                <a:solidFill>
                  <a:srgbClr val="3A1D00"/>
                </a:solidFill>
                <a:latin typeface="小塚明朝 Pr6N B" pitchFamily="18" charset="-128"/>
                <a:ea typeface="小塚明朝 Pr6N B" pitchFamily="18" charset="-128"/>
              </a:rPr>
              <a:t>募集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2B1DD00-8E7C-486E-ADE1-F98344F988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00" y="7010134"/>
            <a:ext cx="1072247" cy="1647441"/>
          </a:xfrm>
          <a:prstGeom prst="ellipse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263435" y="4421324"/>
            <a:ext cx="55707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000" dirty="0">
                <a:solidFill>
                  <a:schemeClr val="accent6">
                    <a:lumMod val="50000"/>
                  </a:schemeClr>
                </a:solidFill>
                <a:latin typeface="小塚明朝 Pr6N H" pitchFamily="18" charset="-128"/>
                <a:ea typeface="小塚明朝 Pr6N H" pitchFamily="18" charset="-128"/>
              </a:rPr>
              <a:t>みどりのサポーター制度って？</a:t>
            </a: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B61792AE-7CF5-4380-8FEA-4A367B140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0" y="1968830"/>
            <a:ext cx="2806575" cy="2550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フローチャート: 端子 2">
            <a:extLst>
              <a:ext uri="{FF2B5EF4-FFF2-40B4-BE49-F238E27FC236}">
                <a16:creationId xmlns:a16="http://schemas.microsoft.com/office/drawing/2014/main" id="{A85F081B-7BEA-4797-9187-7E2937FAA1F9}"/>
              </a:ext>
            </a:extLst>
          </p:cNvPr>
          <p:cNvSpPr/>
          <p:nvPr/>
        </p:nvSpPr>
        <p:spPr>
          <a:xfrm>
            <a:off x="1021234" y="438788"/>
            <a:ext cx="5886663" cy="546473"/>
          </a:xfrm>
          <a:prstGeom prst="flowChartTerminator">
            <a:avLst/>
          </a:prstGeom>
          <a:solidFill>
            <a:srgbClr val="FFFF66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E607A469-3721-4FB4-8073-C41DE87B84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09" y="8799038"/>
            <a:ext cx="2036638" cy="141422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021235" y="478696"/>
            <a:ext cx="58866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rgbClr val="FF5050"/>
                </a:solidFill>
                <a:latin typeface="小塚明朝 Pr6N B" pitchFamily="18" charset="-128"/>
                <a:ea typeface="小塚明朝 Pr6N B" pitchFamily="18" charset="-128"/>
              </a:rPr>
              <a:t>『</a:t>
            </a:r>
            <a:r>
              <a:rPr lang="ja-JP" altLang="en-US" sz="3200" b="1" dirty="0">
                <a:solidFill>
                  <a:srgbClr val="FF5050"/>
                </a:solidFill>
                <a:latin typeface="小塚明朝 Pr6N B" pitchFamily="18" charset="-128"/>
                <a:ea typeface="小塚明朝 Pr6N B" pitchFamily="18" charset="-128"/>
              </a:rPr>
              <a:t>みどりで笑顔のまちづくり</a:t>
            </a:r>
            <a:r>
              <a:rPr lang="en-US" altLang="ja-JP" sz="3200" b="1" dirty="0">
                <a:solidFill>
                  <a:srgbClr val="FF5050"/>
                </a:solidFill>
                <a:latin typeface="小塚明朝 Pr6N B" pitchFamily="18" charset="-128"/>
                <a:ea typeface="小塚明朝 Pr6N B" pitchFamily="18" charset="-128"/>
              </a:rPr>
              <a:t>』</a:t>
            </a:r>
            <a:endParaRPr lang="ja-JP" altLang="en-US" sz="3200" b="1" dirty="0">
              <a:solidFill>
                <a:srgbClr val="FF5050"/>
              </a:solidFill>
              <a:latin typeface="小塚明朝 Pr6N B" pitchFamily="18" charset="-128"/>
              <a:ea typeface="小塚明朝 Pr6N B" pitchFamily="18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828682" y="7170004"/>
            <a:ext cx="38907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200" dirty="0"/>
              <a:t>サポーター登録するには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E03AD9C-AEBD-4939-A56B-33277B7C7BDB}"/>
              </a:ext>
            </a:extLst>
          </p:cNvPr>
          <p:cNvSpPr/>
          <p:nvPr/>
        </p:nvSpPr>
        <p:spPr>
          <a:xfrm>
            <a:off x="531620" y="10616299"/>
            <a:ext cx="37659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電話　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075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952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1900</a:t>
            </a:r>
            <a:r>
              <a:rPr lang="ja-JP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ＦＡＸ　</a:t>
            </a:r>
            <a:r>
              <a:rPr lang="en-US" altLang="ja-JP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075-952-1905</a:t>
            </a:r>
            <a:endParaRPr lang="ja-JP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39DE8E4-0094-798F-43F2-92AEA3788C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" y="1948128"/>
            <a:ext cx="3134559" cy="25486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7EDD44B-21F0-BB9D-5E50-B91DB99784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70" y="2698126"/>
            <a:ext cx="2356283" cy="1703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0186928"/>
      </p:ext>
    </p:extLst>
  </p:cSld>
  <p:clrMapOvr>
    <a:masterClrMapping/>
  </p:clrMapOvr>
</p:sld>
</file>

<file path=ppt/theme/theme1.xml><?xml version="1.0" encoding="utf-8"?>
<a:theme xmlns:a="http://schemas.openxmlformats.org/drawingml/2006/main" name="11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D14BBAA0-EBDA-4F80-B5E5-6A060B58EB30}" vid="{E91C9F3B-FA2D-4D28-9E30-9B6A997020B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</Template>
  <TotalTime>0</TotalTime>
  <Words>175</Words>
  <Application>Microsoft Office PowerPoint</Application>
  <PresentationFormat>ユーザー設定</PresentationFormat>
  <Paragraphs>21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Meiryo UI</vt:lpstr>
      <vt:lpstr>小塚明朝 Pr6N B</vt:lpstr>
      <vt:lpstr>小塚明朝 Pr6N H</vt:lpstr>
      <vt:lpstr>游ゴシック</vt:lpstr>
      <vt:lpstr>Arial</vt:lpstr>
      <vt:lpstr>Calibri</vt:lpstr>
      <vt:lpstr>Calibri Light</vt:lpstr>
      <vt:lpstr>11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2013-07-04T11:22:33Z</dcterms:created>
  <dcterms:modified xsi:type="dcterms:W3CDTF">2024-12-10T06:54:59Z</dcterms:modified>
</cp:coreProperties>
</file>